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9" r:id="rId12"/>
    <p:sldId id="268" r:id="rId13"/>
    <p:sldId id="267" r:id="rId14"/>
    <p:sldId id="266" r:id="rId15"/>
    <p:sldId id="275" r:id="rId16"/>
    <p:sldId id="274" r:id="rId17"/>
    <p:sldId id="273" r:id="rId18"/>
    <p:sldId id="272" r:id="rId19"/>
    <p:sldId id="271" r:id="rId20"/>
    <p:sldId id="270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9" r:id="rId32"/>
    <p:sldId id="288" r:id="rId33"/>
    <p:sldId id="291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52299-D751-479C-BE49-1EBF1651D29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DFDB51-DA1C-42B6-9B34-372970764253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1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«Прогноз адаптации»</a:t>
          </a:r>
        </a:p>
        <a:p>
          <a:endParaRPr lang="ru-RU" sz="1600" dirty="0" smtClean="0">
            <a:latin typeface="Arial Black" panose="020B0A04020102020204" pitchFamily="34" charset="0"/>
          </a:endParaRPr>
        </a:p>
        <a:p>
          <a:endParaRPr lang="ru-RU" sz="1600" dirty="0">
            <a:latin typeface="Arial Black" panose="020B0A04020102020204" pitchFamily="34" charset="0"/>
          </a:endParaRPr>
        </a:p>
      </dgm:t>
    </dgm:pt>
    <dgm:pt modelId="{92A108C7-E7A5-4496-85EE-AE6620551ABF}" type="parTrans" cxnId="{FAFE24F2-A4AE-4630-947F-349FD4D42FD5}">
      <dgm:prSet/>
      <dgm:spPr/>
      <dgm:t>
        <a:bodyPr/>
        <a:lstStyle/>
        <a:p>
          <a:endParaRPr lang="ru-RU"/>
        </a:p>
      </dgm:t>
    </dgm:pt>
    <dgm:pt modelId="{BDBB4397-2933-49B8-8CC8-69629DCF900E}" type="sibTrans" cxnId="{FAFE24F2-A4AE-4630-947F-349FD4D42FD5}">
      <dgm:prSet/>
      <dgm:spPr/>
      <dgm:t>
        <a:bodyPr/>
        <a:lstStyle/>
        <a:p>
          <a:endParaRPr lang="ru-RU"/>
        </a:p>
      </dgm:t>
    </dgm:pt>
    <dgm:pt modelId="{9CD961BC-0A86-4AE0-8F9D-B40FBD8B1E7A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2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«Психолого-педагогическое просвещение педагогов»</a:t>
          </a:r>
          <a:endParaRPr lang="ru-RU" sz="1600" dirty="0">
            <a:latin typeface="Arial Black" panose="020B0A04020102020204" pitchFamily="34" charset="0"/>
          </a:endParaRPr>
        </a:p>
      </dgm:t>
    </dgm:pt>
    <dgm:pt modelId="{218B7878-D1AF-42F3-9D32-754000C4975A}" type="parTrans" cxnId="{77F1E1E3-4D03-43BD-B4A0-EBC2CEA91EEB}">
      <dgm:prSet/>
      <dgm:spPr/>
      <dgm:t>
        <a:bodyPr/>
        <a:lstStyle/>
        <a:p>
          <a:endParaRPr lang="ru-RU"/>
        </a:p>
      </dgm:t>
    </dgm:pt>
    <dgm:pt modelId="{851FD96F-FE43-4E12-964C-0A09CCC459EE}" type="sibTrans" cxnId="{77F1E1E3-4D03-43BD-B4A0-EBC2CEA91EEB}">
      <dgm:prSet/>
      <dgm:spPr/>
      <dgm:t>
        <a:bodyPr/>
        <a:lstStyle/>
        <a:p>
          <a:endParaRPr lang="ru-RU"/>
        </a:p>
      </dgm:t>
    </dgm:pt>
    <dgm:pt modelId="{4324AABF-24FE-4E86-B15F-759C0A21633F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3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«Психолого-педагогическое просвещение родителей»</a:t>
          </a:r>
          <a:endParaRPr lang="ru-RU" sz="1600" dirty="0">
            <a:latin typeface="Arial Black" panose="020B0A04020102020204" pitchFamily="34" charset="0"/>
          </a:endParaRPr>
        </a:p>
      </dgm:t>
    </dgm:pt>
    <dgm:pt modelId="{99E76331-50F9-44D0-88A9-ABE87693F70C}" type="parTrans" cxnId="{5BCA2047-696C-4E48-B261-61E4A9363196}">
      <dgm:prSet/>
      <dgm:spPr/>
      <dgm:t>
        <a:bodyPr/>
        <a:lstStyle/>
        <a:p>
          <a:endParaRPr lang="ru-RU"/>
        </a:p>
      </dgm:t>
    </dgm:pt>
    <dgm:pt modelId="{6EFDFED7-53DA-48F2-91CA-4DF4AA4F49AA}" type="sibTrans" cxnId="{5BCA2047-696C-4E48-B261-61E4A9363196}">
      <dgm:prSet/>
      <dgm:spPr/>
      <dgm:t>
        <a:bodyPr/>
        <a:lstStyle/>
        <a:p>
          <a:endParaRPr lang="ru-RU"/>
        </a:p>
      </dgm:t>
    </dgm:pt>
    <dgm:pt modelId="{FB925436-98E0-4318-869E-0265608B2F44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4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«Постепенное вхождение ребенка в группу детского сада»</a:t>
          </a:r>
          <a:endParaRPr lang="ru-RU" sz="1600" dirty="0">
            <a:latin typeface="Arial Black" panose="020B0A04020102020204" pitchFamily="34" charset="0"/>
          </a:endParaRPr>
        </a:p>
      </dgm:t>
    </dgm:pt>
    <dgm:pt modelId="{69619FBC-7AFF-4DFB-ACD3-CC0E2238E0D2}" type="parTrans" cxnId="{92211DEC-F730-40AA-B830-C98C3B9E3E2E}">
      <dgm:prSet/>
      <dgm:spPr/>
      <dgm:t>
        <a:bodyPr/>
        <a:lstStyle/>
        <a:p>
          <a:endParaRPr lang="ru-RU"/>
        </a:p>
      </dgm:t>
    </dgm:pt>
    <dgm:pt modelId="{95602710-6D3D-48B6-9E89-37112C33D8B2}" type="sibTrans" cxnId="{92211DEC-F730-40AA-B830-C98C3B9E3E2E}">
      <dgm:prSet/>
      <dgm:spPr/>
      <dgm:t>
        <a:bodyPr/>
        <a:lstStyle/>
        <a:p>
          <a:endParaRPr lang="ru-RU"/>
        </a:p>
      </dgm:t>
    </dgm:pt>
    <dgm:pt modelId="{E64F89AF-EBC9-483A-975E-7B058208EE5A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5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«Адаптационные занятия с детьми»</a:t>
          </a:r>
          <a:endParaRPr lang="ru-RU" sz="1600" dirty="0">
            <a:latin typeface="Arial Black" panose="020B0A04020102020204" pitchFamily="34" charset="0"/>
          </a:endParaRPr>
        </a:p>
      </dgm:t>
    </dgm:pt>
    <dgm:pt modelId="{0EAD6F3F-42D0-4A6A-AC31-49FA509CE5BC}" type="parTrans" cxnId="{89E7E619-B643-4830-9E35-2D952EC35DFA}">
      <dgm:prSet/>
      <dgm:spPr/>
      <dgm:t>
        <a:bodyPr/>
        <a:lstStyle/>
        <a:p>
          <a:endParaRPr lang="ru-RU"/>
        </a:p>
      </dgm:t>
    </dgm:pt>
    <dgm:pt modelId="{03226EA8-80AD-4430-9D0E-2F56A08A38E2}" type="sibTrans" cxnId="{89E7E619-B643-4830-9E35-2D952EC35DFA}">
      <dgm:prSet/>
      <dgm:spPr/>
      <dgm:t>
        <a:bodyPr/>
        <a:lstStyle/>
        <a:p>
          <a:endParaRPr lang="ru-RU"/>
        </a:p>
      </dgm:t>
    </dgm:pt>
    <dgm:pt modelId="{85B92D7C-F3A6-43A2-AC1E-666425ECFB83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6 этап</a:t>
          </a:r>
        </a:p>
        <a:p>
          <a:r>
            <a:rPr lang="ru-RU" sz="1600" dirty="0" smtClean="0">
              <a:latin typeface="Arial Black" panose="020B0A04020102020204" pitchFamily="34" charset="0"/>
            </a:rPr>
            <a:t>«Оценка эффективности работы по адаптации детей к ДОО»</a:t>
          </a:r>
          <a:endParaRPr lang="ru-RU" sz="1600" dirty="0">
            <a:latin typeface="Arial Black" panose="020B0A04020102020204" pitchFamily="34" charset="0"/>
          </a:endParaRPr>
        </a:p>
      </dgm:t>
    </dgm:pt>
    <dgm:pt modelId="{05C27381-AF3E-4669-8004-43B9ABC2937F}" type="parTrans" cxnId="{3C9ED0C7-80F0-4658-A1AE-1C0116F51B9E}">
      <dgm:prSet/>
      <dgm:spPr/>
      <dgm:t>
        <a:bodyPr/>
        <a:lstStyle/>
        <a:p>
          <a:endParaRPr lang="ru-RU"/>
        </a:p>
      </dgm:t>
    </dgm:pt>
    <dgm:pt modelId="{65C9DB97-5119-42CC-BC65-165A340D4B49}" type="sibTrans" cxnId="{3C9ED0C7-80F0-4658-A1AE-1C0116F51B9E}">
      <dgm:prSet/>
      <dgm:spPr/>
      <dgm:t>
        <a:bodyPr/>
        <a:lstStyle/>
        <a:p>
          <a:endParaRPr lang="ru-RU"/>
        </a:p>
      </dgm:t>
    </dgm:pt>
    <dgm:pt modelId="{6C89D07B-D8A2-49DE-A499-9E8EF4F0BF2F}" type="pres">
      <dgm:prSet presAssocID="{47B52299-D751-479C-BE49-1EBF1651D2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B9D379-D8FD-479A-B3D8-EC19DF22F7CC}" type="pres">
      <dgm:prSet presAssocID="{25DFDB51-DA1C-42B6-9B34-372970764253}" presName="node" presStyleLbl="node1" presStyleIdx="0" presStyleCnt="6" custLinFactNeighborY="-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34317-A7CF-4C16-AB72-33FAD3BFEFDC}" type="pres">
      <dgm:prSet presAssocID="{BDBB4397-2933-49B8-8CC8-69629DCF900E}" presName="sibTrans" presStyleCnt="0"/>
      <dgm:spPr/>
    </dgm:pt>
    <dgm:pt modelId="{763D8E00-5CE9-44C7-B436-2977B78F1892}" type="pres">
      <dgm:prSet presAssocID="{9CD961BC-0A86-4AE0-8F9D-B40FBD8B1E7A}" presName="node" presStyleLbl="node1" presStyleIdx="1" presStyleCnt="6" custLinFactNeighborX="7" custLinFactNeighborY="-52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3615B-BF56-405D-B07D-BA4E65267820}" type="pres">
      <dgm:prSet presAssocID="{851FD96F-FE43-4E12-964C-0A09CCC459EE}" presName="sibTrans" presStyleCnt="0"/>
      <dgm:spPr/>
    </dgm:pt>
    <dgm:pt modelId="{67A5389D-042E-4AE8-A381-F5BDE3F45DFB}" type="pres">
      <dgm:prSet presAssocID="{4324AABF-24FE-4E86-B15F-759C0A21633F}" presName="node" presStyleLbl="node1" presStyleIdx="2" presStyleCnt="6" custLinFactNeighborX="13" custLinFactNeighborY="-51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9D6C-9DDD-46C0-9620-FA4F1FD663D2}" type="pres">
      <dgm:prSet presAssocID="{6EFDFED7-53DA-48F2-91CA-4DF4AA4F49AA}" presName="sibTrans" presStyleCnt="0"/>
      <dgm:spPr/>
    </dgm:pt>
    <dgm:pt modelId="{90A19BBA-E918-4576-B3C1-7294302C33F3}" type="pres">
      <dgm:prSet presAssocID="{FB925436-98E0-4318-869E-0265608B2F44}" presName="node" presStyleLbl="node1" presStyleIdx="3" presStyleCnt="6" custLinFactNeighborX="54545" custLinFactNeighborY="-64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21D66-525B-4EBD-B4B8-23DE740B8671}" type="pres">
      <dgm:prSet presAssocID="{95602710-6D3D-48B6-9E89-37112C33D8B2}" presName="sibTrans" presStyleCnt="0"/>
      <dgm:spPr/>
    </dgm:pt>
    <dgm:pt modelId="{51EA64A3-88C9-4283-B292-923E7887FD93}" type="pres">
      <dgm:prSet presAssocID="{E64F89AF-EBC9-483A-975E-7B058208EE5A}" presName="node" presStyleLbl="node1" presStyleIdx="4" presStyleCnt="6" custLinFactNeighborX="57415" custLinFactNeighborY="-6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1FB60-A13B-499C-8256-2A315006F75F}" type="pres">
      <dgm:prSet presAssocID="{03226EA8-80AD-4430-9D0E-2F56A08A38E2}" presName="sibTrans" presStyleCnt="0"/>
      <dgm:spPr/>
    </dgm:pt>
    <dgm:pt modelId="{014CCC72-384A-4D3E-ADD9-914FF5102954}" type="pres">
      <dgm:prSet presAssocID="{85B92D7C-F3A6-43A2-AC1E-666425ECFB83}" presName="node" presStyleLbl="node1" presStyleIdx="5" presStyleCnt="6" custLinFactX="-9993" custLinFactNeighborX="-100000" custLinFactNeighborY="7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CA2047-696C-4E48-B261-61E4A9363196}" srcId="{47B52299-D751-479C-BE49-1EBF1651D29D}" destId="{4324AABF-24FE-4E86-B15F-759C0A21633F}" srcOrd="2" destOrd="0" parTransId="{99E76331-50F9-44D0-88A9-ABE87693F70C}" sibTransId="{6EFDFED7-53DA-48F2-91CA-4DF4AA4F49AA}"/>
    <dgm:cxn modelId="{92211DEC-F730-40AA-B830-C98C3B9E3E2E}" srcId="{47B52299-D751-479C-BE49-1EBF1651D29D}" destId="{FB925436-98E0-4318-869E-0265608B2F44}" srcOrd="3" destOrd="0" parTransId="{69619FBC-7AFF-4DFB-ACD3-CC0E2238E0D2}" sibTransId="{95602710-6D3D-48B6-9E89-37112C33D8B2}"/>
    <dgm:cxn modelId="{FAFE24F2-A4AE-4630-947F-349FD4D42FD5}" srcId="{47B52299-D751-479C-BE49-1EBF1651D29D}" destId="{25DFDB51-DA1C-42B6-9B34-372970764253}" srcOrd="0" destOrd="0" parTransId="{92A108C7-E7A5-4496-85EE-AE6620551ABF}" sibTransId="{BDBB4397-2933-49B8-8CC8-69629DCF900E}"/>
    <dgm:cxn modelId="{77F1E1E3-4D03-43BD-B4A0-EBC2CEA91EEB}" srcId="{47B52299-D751-479C-BE49-1EBF1651D29D}" destId="{9CD961BC-0A86-4AE0-8F9D-B40FBD8B1E7A}" srcOrd="1" destOrd="0" parTransId="{218B7878-D1AF-42F3-9D32-754000C4975A}" sibTransId="{851FD96F-FE43-4E12-964C-0A09CCC459EE}"/>
    <dgm:cxn modelId="{A6D5C7C1-F71C-425C-9126-52FBDB4DB60B}" type="presOf" srcId="{85B92D7C-F3A6-43A2-AC1E-666425ECFB83}" destId="{014CCC72-384A-4D3E-ADD9-914FF5102954}" srcOrd="0" destOrd="0" presId="urn:microsoft.com/office/officeart/2005/8/layout/default"/>
    <dgm:cxn modelId="{3C9ED0C7-80F0-4658-A1AE-1C0116F51B9E}" srcId="{47B52299-D751-479C-BE49-1EBF1651D29D}" destId="{85B92D7C-F3A6-43A2-AC1E-666425ECFB83}" srcOrd="5" destOrd="0" parTransId="{05C27381-AF3E-4669-8004-43B9ABC2937F}" sibTransId="{65C9DB97-5119-42CC-BC65-165A340D4B49}"/>
    <dgm:cxn modelId="{9CF4C225-F808-43D3-954A-F0B43007B789}" type="presOf" srcId="{E64F89AF-EBC9-483A-975E-7B058208EE5A}" destId="{51EA64A3-88C9-4283-B292-923E7887FD93}" srcOrd="0" destOrd="0" presId="urn:microsoft.com/office/officeart/2005/8/layout/default"/>
    <dgm:cxn modelId="{0F28FEEF-1E3F-4C95-AD19-7F5842A25A32}" type="presOf" srcId="{4324AABF-24FE-4E86-B15F-759C0A21633F}" destId="{67A5389D-042E-4AE8-A381-F5BDE3F45DFB}" srcOrd="0" destOrd="0" presId="urn:microsoft.com/office/officeart/2005/8/layout/default"/>
    <dgm:cxn modelId="{BE31B755-DEDB-430C-A363-E2CB0B17A75A}" type="presOf" srcId="{47B52299-D751-479C-BE49-1EBF1651D29D}" destId="{6C89D07B-D8A2-49DE-A499-9E8EF4F0BF2F}" srcOrd="0" destOrd="0" presId="urn:microsoft.com/office/officeart/2005/8/layout/default"/>
    <dgm:cxn modelId="{36A4918D-E210-41B7-AA3F-FF783539B7A7}" type="presOf" srcId="{25DFDB51-DA1C-42B6-9B34-372970764253}" destId="{F3B9D379-D8FD-479A-B3D8-EC19DF22F7CC}" srcOrd="0" destOrd="0" presId="urn:microsoft.com/office/officeart/2005/8/layout/default"/>
    <dgm:cxn modelId="{BE152F3C-8774-423B-B0C0-434D257F192C}" type="presOf" srcId="{9CD961BC-0A86-4AE0-8F9D-B40FBD8B1E7A}" destId="{763D8E00-5CE9-44C7-B436-2977B78F1892}" srcOrd="0" destOrd="0" presId="urn:microsoft.com/office/officeart/2005/8/layout/default"/>
    <dgm:cxn modelId="{89E7E619-B643-4830-9E35-2D952EC35DFA}" srcId="{47B52299-D751-479C-BE49-1EBF1651D29D}" destId="{E64F89AF-EBC9-483A-975E-7B058208EE5A}" srcOrd="4" destOrd="0" parTransId="{0EAD6F3F-42D0-4A6A-AC31-49FA509CE5BC}" sibTransId="{03226EA8-80AD-4430-9D0E-2F56A08A38E2}"/>
    <dgm:cxn modelId="{8BF3A92E-F5B3-403B-AD33-EB475A5A5D79}" type="presOf" srcId="{FB925436-98E0-4318-869E-0265608B2F44}" destId="{90A19BBA-E918-4576-B3C1-7294302C33F3}" srcOrd="0" destOrd="0" presId="urn:microsoft.com/office/officeart/2005/8/layout/default"/>
    <dgm:cxn modelId="{9876073A-E955-424A-AACE-CBD58D482024}" type="presParOf" srcId="{6C89D07B-D8A2-49DE-A499-9E8EF4F0BF2F}" destId="{F3B9D379-D8FD-479A-B3D8-EC19DF22F7CC}" srcOrd="0" destOrd="0" presId="urn:microsoft.com/office/officeart/2005/8/layout/default"/>
    <dgm:cxn modelId="{71BD6C15-1F1C-469B-9F17-873FC3854298}" type="presParOf" srcId="{6C89D07B-D8A2-49DE-A499-9E8EF4F0BF2F}" destId="{FD334317-A7CF-4C16-AB72-33FAD3BFEFDC}" srcOrd="1" destOrd="0" presId="urn:microsoft.com/office/officeart/2005/8/layout/default"/>
    <dgm:cxn modelId="{CC44F4D2-40FB-499A-8259-9D4F93B4A901}" type="presParOf" srcId="{6C89D07B-D8A2-49DE-A499-9E8EF4F0BF2F}" destId="{763D8E00-5CE9-44C7-B436-2977B78F1892}" srcOrd="2" destOrd="0" presId="urn:microsoft.com/office/officeart/2005/8/layout/default"/>
    <dgm:cxn modelId="{3AD65089-3E3A-432B-859D-26B4427A60D9}" type="presParOf" srcId="{6C89D07B-D8A2-49DE-A499-9E8EF4F0BF2F}" destId="{1EE3615B-BF56-405D-B07D-BA4E65267820}" srcOrd="3" destOrd="0" presId="urn:microsoft.com/office/officeart/2005/8/layout/default"/>
    <dgm:cxn modelId="{DA3CCFF1-3277-41DA-B5AF-DEF3B4C787E7}" type="presParOf" srcId="{6C89D07B-D8A2-49DE-A499-9E8EF4F0BF2F}" destId="{67A5389D-042E-4AE8-A381-F5BDE3F45DFB}" srcOrd="4" destOrd="0" presId="urn:microsoft.com/office/officeart/2005/8/layout/default"/>
    <dgm:cxn modelId="{D2B60D4B-4DF2-461E-BE8A-F9FF655B93CB}" type="presParOf" srcId="{6C89D07B-D8A2-49DE-A499-9E8EF4F0BF2F}" destId="{E6889D6C-9DDD-46C0-9620-FA4F1FD663D2}" srcOrd="5" destOrd="0" presId="urn:microsoft.com/office/officeart/2005/8/layout/default"/>
    <dgm:cxn modelId="{7225345A-B1AC-49CE-9E82-72E68A159F9E}" type="presParOf" srcId="{6C89D07B-D8A2-49DE-A499-9E8EF4F0BF2F}" destId="{90A19BBA-E918-4576-B3C1-7294302C33F3}" srcOrd="6" destOrd="0" presId="urn:microsoft.com/office/officeart/2005/8/layout/default"/>
    <dgm:cxn modelId="{F1FB3674-D9E9-474E-8C3A-5E465B047552}" type="presParOf" srcId="{6C89D07B-D8A2-49DE-A499-9E8EF4F0BF2F}" destId="{FC921D66-525B-4EBD-B4B8-23DE740B8671}" srcOrd="7" destOrd="0" presId="urn:microsoft.com/office/officeart/2005/8/layout/default"/>
    <dgm:cxn modelId="{7B25D578-E777-431A-8D49-2FDDF550EB2A}" type="presParOf" srcId="{6C89D07B-D8A2-49DE-A499-9E8EF4F0BF2F}" destId="{51EA64A3-88C9-4283-B292-923E7887FD93}" srcOrd="8" destOrd="0" presId="urn:microsoft.com/office/officeart/2005/8/layout/default"/>
    <dgm:cxn modelId="{DB337F3B-0F81-4F37-A964-636AB59CAFFA}" type="presParOf" srcId="{6C89D07B-D8A2-49DE-A499-9E8EF4F0BF2F}" destId="{FED1FB60-A13B-499C-8256-2A315006F75F}" srcOrd="9" destOrd="0" presId="urn:microsoft.com/office/officeart/2005/8/layout/default"/>
    <dgm:cxn modelId="{D1FCAD79-44AD-400F-8E22-2620EA247AF7}" type="presParOf" srcId="{6C89D07B-D8A2-49DE-A499-9E8EF4F0BF2F}" destId="{014CCC72-384A-4D3E-ADD9-914FF510295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6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294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62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66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03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7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4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9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7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3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15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2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502C-77EE-46B3-B89E-54D2C6A36B57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A678A0-99F5-4D4D-BE44-E32D4D01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9192"/>
            <a:ext cx="10515600" cy="2917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rial Black" panose="020B0A04020102020204" pitchFamily="34" charset="0"/>
              </a:rPr>
              <a:t>Подготовка и организация </a:t>
            </a:r>
            <a:br>
              <a:rPr lang="ru-RU" sz="4000" b="1" dirty="0" smtClean="0">
                <a:latin typeface="Arial Black" panose="020B0A04020102020204" pitchFamily="34" charset="0"/>
              </a:rPr>
            </a:br>
            <a:r>
              <a:rPr lang="ru-RU" sz="4000" b="1" dirty="0" smtClean="0">
                <a:latin typeface="Arial Black" panose="020B0A04020102020204" pitchFamily="34" charset="0"/>
              </a:rPr>
              <a:t>адаптационного периода </a:t>
            </a:r>
            <a:br>
              <a:rPr lang="ru-RU" sz="4000" b="1" dirty="0" smtClean="0">
                <a:latin typeface="Arial Black" panose="020B0A04020102020204" pitchFamily="34" charset="0"/>
              </a:rPr>
            </a:br>
            <a:r>
              <a:rPr lang="ru-RU" sz="4000" b="1" dirty="0" smtClean="0">
                <a:latin typeface="Arial Black" panose="020B0A04020102020204" pitchFamily="34" charset="0"/>
              </a:rPr>
              <a:t>при поступлении ребенка в ДОО</a:t>
            </a:r>
            <a:endParaRPr lang="ru-RU" sz="40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028526" cy="388077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Музыка Ольга Вениаминовна,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старший воспитатель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МОУ «Детский сад № 36 Советского района Волгограда»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9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СТЕПЕНИ АДАПТАЦИИ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Легкая;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Средняя;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Тяжелая;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Очень тяжелая.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6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ричины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тяжелой адаптации к условиям ДОУ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отсутствие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семье режима, совпадающего с режимом дошкольного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учреждения;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наличие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 ребенка своеобразных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привычек;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неумение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занять себя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игрушкой;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отсутствие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элементарных культурно-гигиенических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навыков;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отсутствие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навыка общения с незнакомыми людьми.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76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Факторы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влияющие на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адаптацию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возраст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ребенка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состояние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здоровья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уровень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развития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характеристика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нервной системы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умение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общаться с взрослыми и сверстниками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сформированность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предметной и игровой деятельности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приближенность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домашнего режима к режиму детского сада.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14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Этапы адаптационного периода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1. ПОДГОТОВИТЕЛЬНЫЙ.</a:t>
            </a:r>
          </a:p>
          <a:p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2. ОСНОВНОЙ.</a:t>
            </a:r>
          </a:p>
          <a:p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3. ЗАКЛЮЧИТЕЛЬНЫЙ.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03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 этап - подготовительный.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Необходимо обратить внимание на формирование навыков самостоятельности.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98205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II этап –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основной.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Главная задача данного этапа - создание положительного образа воспитателя. Родители должны понимать важность этого этапа и стараться установить с воспитателем доброжелательные отношения.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Воспитатель, узнавая ребенка, со слов родителей, смогут 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6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III этап – заключительный.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Ребенок начинает посещать детский сад по 2-3 часа в день. Затем ребенка оставляют на сон. Следует помнить, что в процессе привыкания в первую очередь нормализуются настроение, самочувствие ребенка, аппетит, в последнюю очередь – сон.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7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Условия успешной адаптации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Создание эмоционально благоприятной атмосферы в группе</a:t>
            </a:r>
            <a:r>
              <a:rPr lang="ru-RU" b="1" dirty="0" smtClean="0"/>
              <a:t>.</a:t>
            </a:r>
          </a:p>
          <a:p>
            <a:r>
              <a:rPr lang="ru-RU" b="1" dirty="0"/>
              <a:t>Работа с родителями, которую необходимо начинать до поступления ребенка в сад</a:t>
            </a:r>
            <a:r>
              <a:rPr lang="ru-RU" b="1" dirty="0" smtClean="0"/>
              <a:t>.</a:t>
            </a:r>
          </a:p>
          <a:p>
            <a:r>
              <a:rPr lang="ru-RU" b="1" dirty="0"/>
              <a:t>Правильная организация игровой деятельности в адаптационный</a:t>
            </a:r>
            <a:br>
              <a:rPr lang="ru-RU" b="1" dirty="0"/>
            </a:br>
            <a:r>
              <a:rPr lang="ru-RU" b="1" dirty="0"/>
              <a:t>период, направленная на формирование эмоциональных контактов "ребенок - взрослый" и "ребенок - ребенок".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114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Адаптационный период считается законченным, если: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4105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Ребенок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ест с аппетитом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Быстро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засыпает, вовремя просыпается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Эмоционально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общается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окружающими;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Играет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Адаптация считается завершенной, если восстановлено все, что было нарушено с переходом от домашнего воспитания к общественному. </a:t>
            </a:r>
          </a:p>
        </p:txBody>
      </p:sp>
    </p:spTree>
    <p:extLst>
      <p:ext uri="{BB962C8B-B14F-4D97-AF65-F5344CB8AC3E}">
        <p14:creationId xmlns:p14="http://schemas.microsoft.com/office/powerpoint/2010/main" val="2351004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38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Подготовка и организация адаптационного периода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5075"/>
            <a:ext cx="8596668" cy="52770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 с семьями будущих воспитанников на основании электронной базы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данных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День открытых дверей «Поступаем в детский сад»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иртуальные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консультации для родителей будущих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воспитанников.</a:t>
            </a:r>
          </a:p>
          <a:p>
            <a:pPr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 с семьями воспитанников в период комплектования: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индивидуальные консультации, беседы;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виртуальные консультации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приглашение на прогулку;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родительское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собрание.</a:t>
            </a:r>
          </a:p>
          <a:p>
            <a:pPr lvl="0" algn="just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работы в период адаптации: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индивидуальные беседы с родителями при зачислении;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составление графика пребывания детей в группе;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совместных прогулок с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детьми,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еще не зачисленными в детский сад.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ru-RU" sz="22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11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Arial Black" panose="020B0A04020102020204" pitchFamily="34" charset="0"/>
              </a:rPr>
              <a:t>АДАПТАЦИЯ</a:t>
            </a:r>
            <a:endParaRPr lang="ru-RU" sz="54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Arial Black" panose="020B0A04020102020204" pitchFamily="34" charset="0"/>
              </a:rPr>
              <a:t>процесс установления </a:t>
            </a:r>
            <a:r>
              <a:rPr lang="ru-RU" sz="2000" dirty="0" smtClean="0">
                <a:latin typeface="Arial Black" panose="020B0A04020102020204" pitchFamily="34" charset="0"/>
              </a:rPr>
              <a:t>оптимального соответствия</a:t>
            </a:r>
            <a:r>
              <a:rPr lang="ru-RU" sz="2000" dirty="0">
                <a:latin typeface="Arial Black" panose="020B0A04020102020204" pitchFamily="34" charset="0"/>
              </a:rPr>
              <a:t> </a:t>
            </a:r>
            <a:r>
              <a:rPr lang="ru-RU" sz="2000" i="1" dirty="0">
                <a:latin typeface="Arial Black" panose="020B0A04020102020204" pitchFamily="34" charset="0"/>
              </a:rPr>
              <a:t>личности</a:t>
            </a:r>
            <a:r>
              <a:rPr lang="ru-RU" sz="2000" dirty="0">
                <a:latin typeface="Arial Black" panose="020B0A04020102020204" pitchFamily="34" charset="0"/>
              </a:rPr>
              <a:t> и </a:t>
            </a:r>
            <a:r>
              <a:rPr lang="ru-RU" sz="2000" i="1" dirty="0">
                <a:latin typeface="Arial Black" panose="020B0A04020102020204" pitchFamily="34" charset="0"/>
              </a:rPr>
              <a:t>окружающей среды</a:t>
            </a:r>
            <a:r>
              <a:rPr lang="ru-RU" sz="2000" dirty="0">
                <a:latin typeface="Arial Black" panose="020B0A04020102020204" pitchFamily="34" charset="0"/>
              </a:rPr>
              <a:t> в ходе осуществления свойственной человеку </a:t>
            </a:r>
            <a:r>
              <a:rPr lang="ru-RU" sz="2000" i="1" dirty="0">
                <a:latin typeface="Arial Black" panose="020B0A04020102020204" pitchFamily="34" charset="0"/>
              </a:rPr>
              <a:t>деятельности</a:t>
            </a:r>
            <a:r>
              <a:rPr lang="ru-RU" sz="2000" dirty="0">
                <a:latin typeface="Arial Black" panose="020B0A04020102020204" pitchFamily="34" charset="0"/>
              </a:rPr>
              <a:t>, который позволяет индивидууму удовлетворять актуальные </a:t>
            </a:r>
            <a:r>
              <a:rPr lang="ru-RU" sz="2000" i="1" dirty="0">
                <a:latin typeface="Arial Black" panose="020B0A04020102020204" pitchFamily="34" charset="0"/>
              </a:rPr>
              <a:t>потребности</a:t>
            </a:r>
            <a:r>
              <a:rPr lang="ru-RU" sz="2000" dirty="0">
                <a:latin typeface="Arial Black" panose="020B0A04020102020204" pitchFamily="34" charset="0"/>
              </a:rPr>
              <a:t> и реализовывать связанные с </a:t>
            </a:r>
            <a:r>
              <a:rPr lang="ru-RU" sz="2000" dirty="0" smtClean="0">
                <a:latin typeface="Arial Black" panose="020B0A04020102020204" pitchFamily="34" charset="0"/>
              </a:rPr>
              <a:t>ними значимые</a:t>
            </a:r>
            <a:r>
              <a:rPr lang="ru-RU" sz="2000" dirty="0">
                <a:latin typeface="Arial Black" panose="020B0A04020102020204" pitchFamily="34" charset="0"/>
              </a:rPr>
              <a:t> </a:t>
            </a:r>
            <a:r>
              <a:rPr lang="ru-RU" sz="2000" i="1" dirty="0">
                <a:latin typeface="Arial Black" panose="020B0A04020102020204" pitchFamily="34" charset="0"/>
              </a:rPr>
              <a:t>цели</a:t>
            </a:r>
            <a:r>
              <a:rPr lang="ru-RU" sz="2000" dirty="0">
                <a:latin typeface="Arial Black" panose="020B0A04020102020204" pitchFamily="34" charset="0"/>
              </a:rPr>
              <a:t> (</a:t>
            </a:r>
            <a:r>
              <a:rPr lang="ru-RU" sz="2000" dirty="0" smtClean="0">
                <a:latin typeface="Arial Black" panose="020B0A04020102020204" pitchFamily="34" charset="0"/>
              </a:rPr>
              <a:t>при сохранении</a:t>
            </a:r>
            <a:r>
              <a:rPr lang="ru-RU" sz="2000" dirty="0">
                <a:latin typeface="Arial Black" panose="020B0A04020102020204" pitchFamily="34" charset="0"/>
              </a:rPr>
              <a:t> </a:t>
            </a:r>
            <a:r>
              <a:rPr lang="ru-RU" sz="2000" i="1" dirty="0">
                <a:latin typeface="Arial Black" panose="020B0A04020102020204" pitchFamily="34" charset="0"/>
              </a:rPr>
              <a:t>психического</a:t>
            </a:r>
            <a:r>
              <a:rPr lang="ru-RU" sz="2000" dirty="0">
                <a:latin typeface="Arial Black" panose="020B0A04020102020204" pitchFamily="34" charset="0"/>
              </a:rPr>
              <a:t> и </a:t>
            </a:r>
            <a:r>
              <a:rPr lang="ru-RU" sz="2000" i="1" dirty="0">
                <a:latin typeface="Arial Black" panose="020B0A04020102020204" pitchFamily="34" charset="0"/>
              </a:rPr>
              <a:t>физического</a:t>
            </a:r>
            <a:r>
              <a:rPr lang="ru-RU" sz="2000" dirty="0">
                <a:latin typeface="Arial Black" panose="020B0A04020102020204" pitchFamily="34" charset="0"/>
              </a:rPr>
              <a:t> здоровья), обеспечивая в то же время соответствие психической деятельности человека, его поведения </a:t>
            </a:r>
            <a:r>
              <a:rPr lang="ru-RU" sz="2000" i="1" dirty="0">
                <a:latin typeface="Arial Black" panose="020B0A04020102020204" pitchFamily="34" charset="0"/>
              </a:rPr>
              <a:t>социальным требованиям</a:t>
            </a:r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5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35026"/>
            <a:ext cx="8596668" cy="73445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Модель организации адаптационного периода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78453"/>
              </p:ext>
            </p:extLst>
          </p:nvPr>
        </p:nvGraphicFramePr>
        <p:xfrm>
          <a:off x="677863" y="1575412"/>
          <a:ext cx="8596312" cy="5100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048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Первый этап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Прогноз адаптации»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lvl="0"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Прямой контакт с ребенком.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Цель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: оценка общего эмоционального  состояния  ребенка, взаимоотношений со взрослыми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lvl="0"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Анкетирование родителей «Прогноз адаптации».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Цель: оценка уровня готовности ребенка к поступлению в ДОУ, прогноз возможных сложностей адаптации.</a:t>
            </a:r>
          </a:p>
          <a:p>
            <a:pPr algn="just"/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Второй этап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Психолого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— педагогическое просвещение воспитателей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 специалистов  с воспитателями ДОУ в виде групповых лекций-консультаций, письменных и индивидуальных консультаций.</a:t>
            </a:r>
          </a:p>
          <a:p>
            <a:pPr algn="just"/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32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Третий этап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Психолого-педагогическое просвещение родителей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педагога-психолога, воспитателей групп, медицинских работников с родителями в виде письменных, групповых и индивидуальных консультаций.</a:t>
            </a:r>
          </a:p>
          <a:p>
            <a:pPr algn="just"/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67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Четвертый этап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Постепенное вхождение ребенка в группу детского сада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Постепенное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вхождение ребенка в группу детского сада происходит в соответствии с рекомендациями педагога-психолога, воспитателей, медицинских работников ДОУ.</a:t>
            </a:r>
          </a:p>
          <a:p>
            <a:pPr algn="just"/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6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4406"/>
            <a:ext cx="8596668" cy="1145754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Пятый этап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Адаптационные занятия с детьми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	 </a:t>
            </a:r>
          </a:p>
          <a:p>
            <a:r>
              <a:rPr lang="ru-RU" sz="2900" dirty="0">
                <a:latin typeface="Arial Black" panose="020B0A04020102020204" pitchFamily="34" charset="0"/>
              </a:rPr>
              <a:t>	Целью занятий является: гармонизация эмоционального состояния детей в период адаптации, создание положительного эмоционального настроя в группе.</a:t>
            </a:r>
          </a:p>
          <a:p>
            <a:r>
              <a:rPr lang="ru-RU" sz="2900" dirty="0">
                <a:latin typeface="Arial Black" panose="020B0A04020102020204" pitchFamily="34" charset="0"/>
              </a:rPr>
              <a:t>Задачами: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создание атмосферы эмоциональной  благополучия;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снятие эмоционального и мышечного напряжения;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формирование положительной самооценки, уверенности в себе, эмоциональной устойчивости;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сплочение детского коллектива;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развитие познавательной, эмоционально-волевой, сенсорно-перцептивной сфер ребенка;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dirty="0">
                <a:latin typeface="Arial Black" panose="020B0A04020102020204" pitchFamily="34" charset="0"/>
              </a:rPr>
              <a:t>развитие мелкой моторики рук ребенка и координации движений.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89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469" y="15790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Шестой этап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«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Оценка эффективности работы по адаптации детей к ДОУ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»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7267"/>
            <a:ext cx="8596668" cy="3254095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Контрольная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диагностика уровня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адаптированности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ребенка к ДОУ, анализ листов адаптации.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Цель: выявление уровня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адаптированности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ребенка к ДОУ.</a:t>
            </a:r>
          </a:p>
          <a:p>
            <a:pPr lvl="0"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Анкетирование родителей «Показатели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адаптированности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ребенка к ДОУ».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Цель: оценить успешность адаптации ребенка к ДОУ, оценить уровень удовлетворенности родителей пребыванием ребенка в ДОУ.</a:t>
            </a:r>
          </a:p>
          <a:p>
            <a:pPr lvl="0"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Составление аналитической справки по итогам работы.</a:t>
            </a:r>
          </a:p>
          <a:p>
            <a:pPr algn="just"/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974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Arial Black" panose="020B0A04020102020204" pitchFamily="34" charset="0"/>
              </a:rPr>
              <a:t>ЛИСТ АДАПТАЦИИ</a:t>
            </a:r>
            <a:endParaRPr lang="ru-RU" sz="4000" b="1" dirty="0">
              <a:latin typeface="Arial Black" panose="020B0A04020102020204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354408"/>
            <a:ext cx="8433615" cy="349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83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ОПРЕДЕЛЕНИЕ ПОВЕДЕНЧЕСКОЙ РЕАКЦИИ В СООТВЕТСТВИИ С ОЦЕНКОЙ ФАКТОРОВ АДАПТАЦИИ РЕБЕНКА В ДОУ</a:t>
            </a:r>
            <a:br>
              <a:rPr lang="ru-RU" sz="2800" dirty="0">
                <a:latin typeface="Arial Black" panose="020B0A04020102020204" pitchFamily="34" charset="0"/>
              </a:rPr>
            </a:b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Arial Black" panose="020B0A04020102020204" pitchFamily="34" charset="0"/>
              </a:rPr>
              <a:t>1</a:t>
            </a:r>
            <a:r>
              <a:rPr lang="ru-RU" sz="2000" b="1" dirty="0">
                <a:latin typeface="Arial Black" panose="020B0A04020102020204" pitchFamily="34" charset="0"/>
              </a:rPr>
              <a:t>. Эмоциональное состояние ребенка</a:t>
            </a:r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b="1" dirty="0">
                <a:latin typeface="Arial Black" panose="020B0A04020102020204" pitchFamily="34" charset="0"/>
              </a:rPr>
              <a:t>2. Социальные контакты ребенка</a:t>
            </a:r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b="1" dirty="0">
                <a:latin typeface="Arial Black" panose="020B0A04020102020204" pitchFamily="34" charset="0"/>
              </a:rPr>
              <a:t>3. Сон ребенка</a:t>
            </a:r>
            <a:endParaRPr lang="ru-RU" sz="2000" dirty="0">
              <a:latin typeface="Arial Black" panose="020B0A04020102020204" pitchFamily="34" charset="0"/>
            </a:endParaRPr>
          </a:p>
          <a:p>
            <a:r>
              <a:rPr lang="ru-RU" sz="2000" b="1" dirty="0">
                <a:latin typeface="Arial Black" panose="020B0A04020102020204" pitchFamily="34" charset="0"/>
              </a:rPr>
              <a:t>4. Аппетит ребенка</a:t>
            </a:r>
            <a:endParaRPr lang="ru-RU" sz="2000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30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Эмоциональное </a:t>
            </a:r>
            <a:r>
              <a:rPr lang="ru-RU" dirty="0">
                <a:latin typeface="Arial Black" panose="020B0A04020102020204" pitchFamily="34" charset="0"/>
              </a:rPr>
              <a:t>состояние ребенка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3) Весел, жизнерадостен, подвижен, активен.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(+2) Улыбается, настроение хорошее, спокоен.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(+1) Иногда задумчив, замкнут.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(-1) Легкая плаксивость, хныканье.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(-2) Плачет за компанию; плач приступообразный.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(-3) Сильный, профилактический плач; подавленное настроение.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6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5759" y="231671"/>
            <a:ext cx="8527055" cy="597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У детей возникают сдвиги в функциональном состоянии организма, сопровождающиеся отчетливым изменением эмоционально-поведенческих реакций и другими клиническими появлениями.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Отмечаются реакции «биологической осторожности» или протеста, которые выражаются в виде плача, страха, агрессивных действий или общей заторможенности, негативизма.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Социальные контакты и речевая активность уменьшается вплоть до полного исчезновения.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Дети теряют часть приобретенных ранее навыков.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Резко снижается аппетит, нарушается продолжительность и глубина сна.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Происходит задержка темпов нервно-психического и физического развития.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Соматические изменения проявляются в потере массы тела, побледнении кожи, сухости слизистых, похолодании конечностей, учащении пульса.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У часто болеющих детей и у  детей с пограничными состояниями обнаруживаются расстройства в виде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энуреза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(ночное недержание мочи),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энкопреза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(недержание кала), неустойчивости стула, обострения кожных высыпаний.</a:t>
            </a:r>
          </a:p>
        </p:txBody>
      </p:sp>
    </p:spTree>
    <p:extLst>
      <p:ext uri="{BB962C8B-B14F-4D97-AF65-F5344CB8AC3E}">
        <p14:creationId xmlns:p14="http://schemas.microsoft.com/office/powerpoint/2010/main" val="1303298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2. Социальные контакты ребенка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3) Много друзей, охотно играет с детьми.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(+2) Сдержан, просится на руки; неохотно играет с детьми.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(+1) Безразличен к играм, отстранен, замкнут.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(-1)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Невесел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, с детьми не контактирует, даже если вовлечен в игру.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(-2) Проявляет тревогу, бросает начатые игры.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(-3) Недружелюбен, агрессивен, мешает детям играть.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173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3. Сон ребенка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3) Сон спокойный, глубокий, засыпает быстро.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(+2) Сон спокойный.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(+1) Засыпает не скоро, спит спокойно, но недолго.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(-1) Засыпает с хныканьем, тревожен во сне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(-2) Засыпает с плачем, долго, беспокоен во сне.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(-3) Отсутствие сна, плач.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938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4. Аппетит ребенка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3) Очень хороший аппетит, съедает все с удовольствием.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(+2) Нормальный аппетит, ест до насыщения.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(+1) Аппетит выборочный, но насыщенный.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(-1) Отвергает некоторые блюда, капризничает.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(-2) Приходится следить за тем, чтобы ел; ест долго, неохотно.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(-3) Отвращение к еде, кормление мучительно.</a:t>
            </a:r>
          </a:p>
          <a:p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69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519" y="10282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ОПРЕДЕЛЕНИЕ УРОВНЯ АДАПТАЦИИ В СООТВЕТСТВИИ С ОЦЕНКОЙ ФАКТОРОВ АДАПТАЦИИ РЕБЕНКА В ДОУ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70987"/>
              </p:ext>
            </p:extLst>
          </p:nvPr>
        </p:nvGraphicFramePr>
        <p:xfrm>
          <a:off x="660963" y="2031426"/>
          <a:ext cx="8596310" cy="482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  <a:gridCol w="1719262"/>
                <a:gridCol w="1719262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i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(А)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i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Поведенческие реакции (П)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адаптации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5 дней 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+12…+8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 и П1 высокий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 и П2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15 дней - 3 недели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+7…0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 и П3 средний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 и П2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Усложненная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дней - 5 недель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-1…-7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 и П4 сложный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 и П3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Дезадаптация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 недель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-8…-12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 и П4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дезадап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А4 и П4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61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615475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Для того,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чтобы ребенок мог быстро и безболезненно адаптироваться к условиям дошкольного учреждения, необходимо готовить его к поступлению в детский сад.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46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Black" panose="020B0A04020102020204" pitchFamily="34" charset="0"/>
              </a:rPr>
              <a:t>АДАПТАЦИЯ К ДЕТСКОМУ САДУ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процесс вхождения ребенка в новую для него среду и болезненное привыкание к ее условиям.</a:t>
            </a:r>
          </a:p>
        </p:txBody>
      </p:sp>
    </p:spTree>
    <p:extLst>
      <p:ext uri="{BB962C8B-B14F-4D97-AF65-F5344CB8AC3E}">
        <p14:creationId xmlns:p14="http://schemas.microsoft.com/office/powerpoint/2010/main" val="371842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ФАКТОРЫ, ВЛИЯЮЩИЕ НА ПРОЦЕСС АДАПТАЦИИ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достигнутый уровень психического и физического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развития;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состояние здоровья;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степень закаленности;</a:t>
            </a: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сформированность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навыков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самообслуживания;</a:t>
            </a:r>
          </a:p>
          <a:p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сформированность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навыков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коммуникативного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общения со взрослыми 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сверстниками;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личностные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особенности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ребенка;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уровень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тревожности и личностные особенности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родителей.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5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Направления работы в период подготовки к адаптации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подготовка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детей к поступлению в ДОУ и прогнозирование адаптации к нему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жизнедеятельности детей в период адаптации; 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контроль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 состоянием здоровья детей в период адаптации и коррекция возникающих</a:t>
            </a:r>
          </a:p>
        </p:txBody>
      </p:sp>
    </p:spTree>
    <p:extLst>
      <p:ext uri="{BB962C8B-B14F-4D97-AF65-F5344CB8AC3E}">
        <p14:creationId xmlns:p14="http://schemas.microsoft.com/office/powerpoint/2010/main" val="173278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6044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Фазы адаптационного процесса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06444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Острая фаза, которая сопровождается разнообразными колебаниями в соматическом состоянии и психическом статусе. Что приводит к снижению веса, частым респираторным заболеваниям, нарушению сна, снижению аппетита, регрессу в речевом развитии (длится в среднем один месяц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);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Подострая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фаза характеризуется адекватным поведением ребенка, то есть все сдвиги уменьшаются и регистрируются лишь по отдельным параметрам на фоне замедленного темпа развития, особенно психического, по сравнению со средними возрастными нормами (длится 3-5 месяцев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);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Фаза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компенсации характеризуется убыстрением темпа развития, в результате дети к концу учебного года преодолевают указанную выше задержку темпов развития.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Основные критерии адаптации ребенка к условиям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ДОУ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поведенческие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реакции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уровень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нервно – психического развития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заболеваемость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и течение болезни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главные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антропометрические показатели физического развития (рост, вес).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982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818</TotalTime>
  <Words>1246</Words>
  <Application>Microsoft Office PowerPoint</Application>
  <PresentationFormat>Широкоэкранный</PresentationFormat>
  <Paragraphs>222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Times New Roman</vt:lpstr>
      <vt:lpstr>Trebuchet MS</vt:lpstr>
      <vt:lpstr>Wingdings</vt:lpstr>
      <vt:lpstr>Wingdings 3</vt:lpstr>
      <vt:lpstr>Грань</vt:lpstr>
      <vt:lpstr>Подготовка и организация  адаптационного периода  при поступлении ребенка в ДОО</vt:lpstr>
      <vt:lpstr>АДАПТАЦИЯ</vt:lpstr>
      <vt:lpstr>Презентация PowerPoint</vt:lpstr>
      <vt:lpstr>Презентация PowerPoint</vt:lpstr>
      <vt:lpstr>АДАПТАЦИЯ К ДЕТСКОМУ САДУ</vt:lpstr>
      <vt:lpstr>ФАКТОРЫ, ВЛИЯЮЩИЕ НА ПРОЦЕСС АДАПТАЦИИ</vt:lpstr>
      <vt:lpstr>Направления работы в период подготовки к адаптации</vt:lpstr>
      <vt:lpstr>Фазы адаптационного процесса</vt:lpstr>
      <vt:lpstr>Основные критерии адаптации ребенка к условиям ДОУ </vt:lpstr>
      <vt:lpstr>СТЕПЕНИ АДАПТАЦИИ</vt:lpstr>
      <vt:lpstr>Причины тяжелой адаптации к условиям ДОУ  </vt:lpstr>
      <vt:lpstr>Факторы, влияющие на адаптацию </vt:lpstr>
      <vt:lpstr>Этапы адаптационного периода</vt:lpstr>
      <vt:lpstr>I этап - подготовительный.</vt:lpstr>
      <vt:lpstr>II этап – основной.</vt:lpstr>
      <vt:lpstr>III этап – заключительный.</vt:lpstr>
      <vt:lpstr>Условия успешной адаптации</vt:lpstr>
      <vt:lpstr>Адаптационный период считается законченным, если:</vt:lpstr>
      <vt:lpstr>Подготовка и организация адаптационного периода</vt:lpstr>
      <vt:lpstr>Модель организации адаптационного периода</vt:lpstr>
      <vt:lpstr>Первый этап  «Прогноз адаптации» </vt:lpstr>
      <vt:lpstr>Второй этап  «Психолого — педагогическое просвещение воспитателей» </vt:lpstr>
      <vt:lpstr>Третий этап  «Психолого-педагогическое просвещение родителей» </vt:lpstr>
      <vt:lpstr>Четвертый этап  «Постепенное вхождение ребенка в группу детского сада» </vt:lpstr>
      <vt:lpstr>Пятый этап  «Адаптационные занятия с детьми» </vt:lpstr>
      <vt:lpstr>Шестой этап  «Оценка эффективности работы по адаптации детей к ДОУ» </vt:lpstr>
      <vt:lpstr>ЛИСТ АДАПТАЦИИ</vt:lpstr>
      <vt:lpstr>ОПРЕДЕЛЕНИЕ ПОВЕДЕНЧЕСКОЙ РЕАКЦИИ В СООТВЕТСТВИИ С ОЦЕНКОЙ ФАКТОРОВ АДАПТАЦИИ РЕБЕНКА В ДОУ </vt:lpstr>
      <vt:lpstr>Эмоциональное состояние ребенка </vt:lpstr>
      <vt:lpstr>2. Социальные контакты ребенка </vt:lpstr>
      <vt:lpstr>3. Сон ребенка </vt:lpstr>
      <vt:lpstr>4. Аппетит ребенка </vt:lpstr>
      <vt:lpstr>ОПРЕДЕЛЕНИЕ УРОВНЯ АДАПТАЦИИ В СООТВЕТСТВИИ С ОЦЕНКОЙ ФАКТОРОВ АДАПТАЦИИ РЕБЕНКА В ДОУ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организация  адаптационного периода  при поступлении ребенка в ДОО</dc:title>
  <dc:creator>1</dc:creator>
  <cp:lastModifiedBy>1</cp:lastModifiedBy>
  <cp:revision>24</cp:revision>
  <dcterms:created xsi:type="dcterms:W3CDTF">2017-02-17T10:10:16Z</dcterms:created>
  <dcterms:modified xsi:type="dcterms:W3CDTF">2017-02-21T13:25:57Z</dcterms:modified>
</cp:coreProperties>
</file>